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handoutMasterIdLst>
    <p:handoutMasterId r:id="rId68"/>
  </p:handoutMasterIdLst>
  <p:sldIdLst>
    <p:sldId id="260" r:id="rId2"/>
    <p:sldId id="288"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34" r:id="rId20"/>
    <p:sldId id="305" r:id="rId21"/>
    <p:sldId id="306" r:id="rId22"/>
    <p:sldId id="307" r:id="rId23"/>
    <p:sldId id="308" r:id="rId24"/>
    <p:sldId id="309" r:id="rId25"/>
    <p:sldId id="351" r:id="rId26"/>
    <p:sldId id="360" r:id="rId27"/>
    <p:sldId id="361" r:id="rId28"/>
    <p:sldId id="362" r:id="rId29"/>
    <p:sldId id="311" r:id="rId30"/>
    <p:sldId id="363" r:id="rId31"/>
    <p:sldId id="335" r:id="rId32"/>
    <p:sldId id="349" r:id="rId33"/>
    <p:sldId id="298" r:id="rId34"/>
    <p:sldId id="312" r:id="rId35"/>
    <p:sldId id="354" r:id="rId36"/>
    <p:sldId id="348" r:id="rId37"/>
    <p:sldId id="310" r:id="rId38"/>
    <p:sldId id="313" r:id="rId39"/>
    <p:sldId id="314" r:id="rId40"/>
    <p:sldId id="341" r:id="rId41"/>
    <p:sldId id="344" r:id="rId42"/>
    <p:sldId id="345" r:id="rId43"/>
    <p:sldId id="346" r:id="rId44"/>
    <p:sldId id="347" r:id="rId45"/>
    <p:sldId id="350" r:id="rId46"/>
    <p:sldId id="339" r:id="rId47"/>
    <p:sldId id="316" r:id="rId48"/>
    <p:sldId id="336" r:id="rId49"/>
    <p:sldId id="337" r:id="rId50"/>
    <p:sldId id="355" r:id="rId51"/>
    <p:sldId id="300" r:id="rId52"/>
    <p:sldId id="353" r:id="rId53"/>
    <p:sldId id="319" r:id="rId54"/>
    <p:sldId id="321" r:id="rId55"/>
    <p:sldId id="320" r:id="rId56"/>
    <p:sldId id="356" r:id="rId57"/>
    <p:sldId id="327" r:id="rId58"/>
    <p:sldId id="328" r:id="rId59"/>
    <p:sldId id="322" r:id="rId60"/>
    <p:sldId id="323" r:id="rId61"/>
    <p:sldId id="325" r:id="rId62"/>
    <p:sldId id="324" r:id="rId63"/>
    <p:sldId id="302" r:id="rId64"/>
    <p:sldId id="358" r:id="rId65"/>
    <p:sldId id="301"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9"/>
            <p14:sldId id="289"/>
            <p14:sldId id="330"/>
            <p14:sldId id="359"/>
            <p14:sldId id="291"/>
            <p14:sldId id="331"/>
            <p14:sldId id="290"/>
            <p14:sldId id="332"/>
            <p14:sldId id="357"/>
            <p14:sldId id="338"/>
            <p14:sldId id="304"/>
            <p14:sldId id="333"/>
            <p14:sldId id="340"/>
            <p14:sldId id="294"/>
            <p14:sldId id="296"/>
            <p14:sldId id="295"/>
            <p14:sldId id="334"/>
            <p14:sldId id="305"/>
            <p14:sldId id="306"/>
            <p14:sldId id="307"/>
            <p14:sldId id="308"/>
            <p14:sldId id="309"/>
            <p14:sldId id="351"/>
            <p14:sldId id="360"/>
            <p14:sldId id="361"/>
            <p14:sldId id="362"/>
            <p14:sldId id="311"/>
            <p14:sldId id="363"/>
            <p14:sldId id="335"/>
            <p14:sldId id="349"/>
            <p14:sldId id="298"/>
            <p14:sldId id="312"/>
            <p14:sldId id="354"/>
            <p14:sldId id="348"/>
            <p14:sldId id="310"/>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7"/>
            <p14:sldId id="328"/>
            <p14:sldId id="322"/>
            <p14:sldId id="323"/>
            <p14:sldId id="325"/>
            <p14:sldId id="324"/>
            <p14:sldId id="302"/>
            <p14:sldId id="358"/>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1" autoAdjust="0"/>
    <p:restoredTop sz="67219" autoAdjust="0"/>
  </p:normalViewPr>
  <p:slideViewPr>
    <p:cSldViewPr snapToGrid="0" snapToObjects="1">
      <p:cViewPr varScale="1">
        <p:scale>
          <a:sx n="78" d="100"/>
          <a:sy n="78" d="100"/>
        </p:scale>
        <p:origin x="2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321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297995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408009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181605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199671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36</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39</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5108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463672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4241399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71736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63</a:t>
            </a:fld>
            <a:endParaRPr lang="en-US"/>
          </a:p>
        </p:txBody>
      </p:sp>
    </p:spTree>
    <p:extLst>
      <p:ext uri="{BB962C8B-B14F-4D97-AF65-F5344CB8AC3E}">
        <p14:creationId xmlns:p14="http://schemas.microsoft.com/office/powerpoint/2010/main" val="1233611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64</a:t>
            </a:fld>
            <a:endParaRPr lang="en-US"/>
          </a:p>
        </p:txBody>
      </p:sp>
    </p:spTree>
    <p:extLst>
      <p:ext uri="{BB962C8B-B14F-4D97-AF65-F5344CB8AC3E}">
        <p14:creationId xmlns:p14="http://schemas.microsoft.com/office/powerpoint/2010/main" val="3720581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7776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201480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437042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Learn how to download </a:t>
            </a:r>
            <a:r>
              <a:rPr lang="en-US" sz="2600" dirty="0"/>
              <a:t>R and RStudio</a:t>
            </a:r>
            <a:endParaRPr lang="en-US" sz="2600" b="1" dirty="0"/>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214935" y="1242399"/>
            <a:ext cx="8714130" cy="3739667"/>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9102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pic>
        <p:nvPicPr>
          <p:cNvPr id="4" name="Picture 3">
            <a:extLst>
              <a:ext uri="{FF2B5EF4-FFF2-40B4-BE49-F238E27FC236}">
                <a16:creationId xmlns:a16="http://schemas.microsoft.com/office/drawing/2014/main" id="{656C336F-5D04-D3FF-FE07-328351FC9EA9}"/>
              </a:ext>
            </a:extLst>
          </p:cNvPr>
          <p:cNvPicPr>
            <a:picLocks noChangeAspect="1"/>
          </p:cNvPicPr>
          <p:nvPr/>
        </p:nvPicPr>
        <p:blipFill>
          <a:blip r:embed="rId3"/>
          <a:stretch>
            <a:fillRect/>
          </a:stretch>
        </p:blipFill>
        <p:spPr>
          <a:xfrm>
            <a:off x="1710811" y="1932677"/>
            <a:ext cx="5317787" cy="3485744"/>
          </a:xfrm>
          <a:prstGeom prst="rect">
            <a:avLst/>
          </a:prstGeom>
          <a:ln>
            <a:solidFill>
              <a:schemeClr val="tx1"/>
            </a:solidFill>
          </a:ln>
        </p:spPr>
      </p:pic>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a:t>
            </a:r>
          </a:p>
          <a:p>
            <a:r>
              <a:rPr lang="en-US" sz="3200" i="1" dirty="0"/>
              <a:t>https://</a:t>
            </a:r>
            <a:r>
              <a:rPr lang="en-US" sz="3200" i="1" dirty="0" err="1"/>
              <a:t>cran.r-project.org</a:t>
            </a:r>
            <a:r>
              <a:rPr lang="en-US" sz="3200" i="1" dirty="0"/>
              <a:t>/</a:t>
            </a:r>
          </a:p>
        </p:txBody>
      </p:sp>
      <p:sp>
        <p:nvSpPr>
          <p:cNvPr id="7" name="Oval 6">
            <a:extLst>
              <a:ext uri="{FF2B5EF4-FFF2-40B4-BE49-F238E27FC236}">
                <a16:creationId xmlns:a16="http://schemas.microsoft.com/office/drawing/2014/main" id="{9A182DB3-A38A-492E-8C90-CCDED93645B6}"/>
              </a:ext>
            </a:extLst>
          </p:cNvPr>
          <p:cNvSpPr/>
          <p:nvPr/>
        </p:nvSpPr>
        <p:spPr>
          <a:xfrm>
            <a:off x="1710811" y="2366073"/>
            <a:ext cx="2481943"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RStudio:</a:t>
            </a:r>
          </a:p>
          <a:p>
            <a:r>
              <a:rPr lang="en-US" sz="3200" i="1" dirty="0"/>
              <a:t>https://</a:t>
            </a:r>
            <a:r>
              <a:rPr lang="en-US" sz="3200" i="1" dirty="0" err="1"/>
              <a:t>posit.co</a:t>
            </a:r>
            <a:r>
              <a:rPr lang="en-US" sz="3200" i="1" dirty="0"/>
              <a:t>/download/</a:t>
            </a:r>
            <a:r>
              <a:rPr lang="en-US" sz="3200" i="1" dirty="0" err="1"/>
              <a:t>rstudio</a:t>
            </a:r>
            <a:r>
              <a:rPr lang="en-US" sz="3200" i="1" dirty="0"/>
              <a:t>-desktop/#download</a:t>
            </a:r>
          </a:p>
        </p:txBody>
      </p:sp>
      <p:pic>
        <p:nvPicPr>
          <p:cNvPr id="5" name="Picture 4">
            <a:extLst>
              <a:ext uri="{FF2B5EF4-FFF2-40B4-BE49-F238E27FC236}">
                <a16:creationId xmlns:a16="http://schemas.microsoft.com/office/drawing/2014/main" id="{E3585455-DCA1-F3A8-3AB7-5AF28A7D7B31}"/>
              </a:ext>
            </a:extLst>
          </p:cNvPr>
          <p:cNvPicPr>
            <a:picLocks noChangeAspect="1"/>
          </p:cNvPicPr>
          <p:nvPr/>
        </p:nvPicPr>
        <p:blipFill>
          <a:blip r:embed="rId3"/>
          <a:stretch>
            <a:fillRect/>
          </a:stretch>
        </p:blipFill>
        <p:spPr>
          <a:xfrm>
            <a:off x="875274" y="2308342"/>
            <a:ext cx="6830901" cy="3153126"/>
          </a:xfrm>
          <a:prstGeom prst="rect">
            <a:avLst/>
          </a:prstGeom>
          <a:ln>
            <a:solidFill>
              <a:schemeClr val="tx1"/>
            </a:solidFill>
          </a:ln>
        </p:spPr>
      </p:pic>
      <p:sp>
        <p:nvSpPr>
          <p:cNvPr id="7" name="Oval 6">
            <a:extLst>
              <a:ext uri="{FF2B5EF4-FFF2-40B4-BE49-F238E27FC236}">
                <a16:creationId xmlns:a16="http://schemas.microsoft.com/office/drawing/2014/main" id="{9A182DB3-A38A-492E-8C90-CCDED93645B6}"/>
              </a:ext>
            </a:extLst>
          </p:cNvPr>
          <p:cNvSpPr/>
          <p:nvPr/>
        </p:nvSpPr>
        <p:spPr>
          <a:xfrm>
            <a:off x="4094783" y="3429000"/>
            <a:ext cx="3236746"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02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videos and more help:</a:t>
            </a:r>
          </a:p>
          <a:p>
            <a:r>
              <a:rPr lang="en-US" sz="3200" dirty="0"/>
              <a:t>https://intro2r.com/installing-</a:t>
            </a:r>
            <a:r>
              <a:rPr lang="en-US" sz="3200" dirty="0" err="1"/>
              <a:t>rstudio.html</a:t>
            </a:r>
            <a:endParaRPr lang="en-US" sz="3200" dirty="0"/>
          </a:p>
        </p:txBody>
      </p:sp>
      <p:pic>
        <p:nvPicPr>
          <p:cNvPr id="4" name="Picture 3">
            <a:extLst>
              <a:ext uri="{FF2B5EF4-FFF2-40B4-BE49-F238E27FC236}">
                <a16:creationId xmlns:a16="http://schemas.microsoft.com/office/drawing/2014/main" id="{6B35D5B8-CDB3-03DF-9DE5-DE38BABE19D2}"/>
              </a:ext>
            </a:extLst>
          </p:cNvPr>
          <p:cNvPicPr>
            <a:picLocks noChangeAspect="1"/>
          </p:cNvPicPr>
          <p:nvPr/>
        </p:nvPicPr>
        <p:blipFill>
          <a:blip r:embed="rId3"/>
          <a:stretch>
            <a:fillRect/>
          </a:stretch>
        </p:blipFill>
        <p:spPr>
          <a:xfrm>
            <a:off x="685800" y="2223871"/>
            <a:ext cx="7772400" cy="3270095"/>
          </a:xfrm>
          <a:prstGeom prst="rect">
            <a:avLst/>
          </a:prstGeom>
          <a:ln>
            <a:solidFill>
              <a:schemeClr val="tx1"/>
            </a:solidFill>
          </a:ln>
        </p:spPr>
      </p:pic>
    </p:spTree>
    <p:extLst>
      <p:ext uri="{BB962C8B-B14F-4D97-AF65-F5344CB8AC3E}">
        <p14:creationId xmlns:p14="http://schemas.microsoft.com/office/powerpoint/2010/main" val="94113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15 minute break, and a note on worked examples</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873248"/>
            <a:ext cx="8284261" cy="264687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If possible, try to download R and </a:t>
            </a:r>
            <a:r>
              <a:rPr lang="en-US" sz="2600" dirty="0" err="1"/>
              <a:t>Rstudio</a:t>
            </a:r>
            <a:r>
              <a:rPr lang="en-US" sz="2600" dirty="0"/>
              <a:t> before tomorrow’s class. I’ll be around by Zoom or email if you have any questions, and can help troubleshoot.</a:t>
            </a:r>
          </a:p>
          <a:p>
            <a:pPr marL="457200" indent="-457200">
              <a:spcBef>
                <a:spcPts val="600"/>
              </a:spcBef>
              <a:spcAft>
                <a:spcPts val="600"/>
              </a:spcAft>
              <a:buFont typeface="Arial" panose="020B0604020202020204" pitchFamily="34" charset="0"/>
              <a:buChar char="•"/>
            </a:pPr>
            <a:r>
              <a:rPr lang="en-US" sz="2600" dirty="0"/>
              <a:t>Today, we’ll do some worked examples sharing my laptop. If you already have R and </a:t>
            </a:r>
            <a:r>
              <a:rPr lang="en-US" sz="2600" dirty="0" err="1"/>
              <a:t>Rstudio</a:t>
            </a:r>
            <a:r>
              <a:rPr lang="en-US" sz="2600" dirty="0"/>
              <a:t> installed on </a:t>
            </a:r>
            <a:r>
              <a:rPr lang="en-US" sz="2600" i="1" dirty="0"/>
              <a:t>your</a:t>
            </a:r>
            <a:r>
              <a:rPr lang="en-US" sz="2600" dirty="0"/>
              <a:t> laptop, feel free to follow along there.</a:t>
            </a:r>
          </a:p>
        </p:txBody>
      </p:sp>
    </p:spTree>
    <p:extLst>
      <p:ext uri="{BB962C8B-B14F-4D97-AF65-F5344CB8AC3E}">
        <p14:creationId xmlns:p14="http://schemas.microsoft.com/office/powerpoint/2010/main" val="2242805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in this corner</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marL="457200" indent="-457200">
              <a:spcBef>
                <a:spcPts val="600"/>
              </a:spcBef>
              <a:spcAft>
                <a:spcPts val="600"/>
              </a:spcAft>
              <a:buFont typeface="Arial" panose="020B0604020202020204" pitchFamily="34" charset="0"/>
              <a:buChar char="•"/>
            </a:pPr>
            <a:r>
              <a:rPr lang="en-US" sz="2600" dirty="0"/>
              <a:t>Have you ever used R before?</a:t>
            </a:r>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6166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a:p>
            <a:pPr marL="457200" indent="-457200">
              <a:spcBef>
                <a:spcPts val="600"/>
              </a:spcBef>
              <a:spcAft>
                <a:spcPts val="600"/>
              </a:spcAft>
              <a:buFont typeface="Arial" panose="020B0604020202020204" pitchFamily="34" charset="0"/>
              <a:buChar char="•"/>
            </a:pPr>
            <a:r>
              <a:rPr lang="en-US" sz="2600" dirty="0"/>
              <a:t>If you have questions, you can find me at </a:t>
            </a:r>
            <a:r>
              <a:rPr lang="en-US" sz="2600" i="1" dirty="0"/>
              <a:t>sde31@georgetown.edu</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158514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6" name="Picture 5">
            <a:extLst>
              <a:ext uri="{FF2B5EF4-FFF2-40B4-BE49-F238E27FC236}">
                <a16:creationId xmlns:a16="http://schemas.microsoft.com/office/drawing/2014/main" id="{DAA23621-89BF-0CBB-CC16-6CD0692CB72A}"/>
              </a:ext>
            </a:extLst>
          </p:cNvPr>
          <p:cNvPicPr>
            <a:picLocks noChangeAspect="1"/>
          </p:cNvPicPr>
          <p:nvPr/>
        </p:nvPicPr>
        <p:blipFill>
          <a:blip r:embed="rId2"/>
          <a:stretch>
            <a:fillRect/>
          </a:stretch>
        </p:blipFill>
        <p:spPr>
          <a:xfrm>
            <a:off x="1910442" y="2919760"/>
            <a:ext cx="5118156" cy="270724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2627015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896610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2640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2070375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1638662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532453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exercises</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All of these slides, course notes, and other materials are publicly accessible on </a:t>
            </a:r>
            <a:r>
              <a:rPr lang="en-US" sz="2600" dirty="0" err="1"/>
              <a:t>github</a:t>
            </a:r>
            <a:endParaRPr lang="en-US" sz="2600" dirty="0"/>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11971</TotalTime>
  <Words>1934</Words>
  <Application>Microsoft Macintosh PowerPoint</Application>
  <PresentationFormat>On-screen Show (4:3)</PresentationFormat>
  <Paragraphs>268</Paragraphs>
  <Slides>65</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327</cp:revision>
  <cp:lastPrinted>2018-07-26T19:34:42Z</cp:lastPrinted>
  <dcterms:created xsi:type="dcterms:W3CDTF">2012-07-27T14:34:45Z</dcterms:created>
  <dcterms:modified xsi:type="dcterms:W3CDTF">2023-06-12T14:37:56Z</dcterms:modified>
</cp:coreProperties>
</file>